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145" d="100"/>
          <a:sy n="145" d="100"/>
        </p:scale>
        <p:origin x="138" y="18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4B9351-B0C4-2013-50DB-2543E3CC9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9E0FA6-9B2F-2C8E-BA5B-FF41603F1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B09E66-3510-4099-8F02-FF0E549A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C214C0-26DA-8A60-B54C-F780D7C7E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82A41B3-10B3-905A-2205-86602A1F6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5940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9C5B7-6A53-B6E8-A243-BD5E14AB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1626B86-307B-280A-35AC-DD3124900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B5EAFB-B087-65C5-791D-D0363DDFF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8CF311-E928-711C-2EBE-61AF0335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C9936F-D688-AA1B-3AE6-E822BC857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8114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78EB98B-E124-D137-466D-6D466AA134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AB6FBB-E059-DB3D-CF59-6BA42F64C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0686E1-4704-4F1E-013A-E5736DD67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2B618E-67FB-E2FE-57F3-B2E09F1C8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4201FE-149F-9755-CEE0-FA9B234A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810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C319A-A746-C755-4ADE-A29C94150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91BF3D-D841-C08E-4C86-B292479E5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F40C9-FC3A-92E5-FA25-7265E77E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6CDF25-C0D9-2B07-2B0E-1113B64CB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2E7E4D7-528B-9755-2F0A-B23C72838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882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C242D0-3560-2EBF-082F-304AEFD7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2A61298-E266-8B6F-8D5A-2B96AABEE1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DBA680-490F-5C4D-1877-0ADDE300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3D3C0E-0E78-B602-C8DB-7C5DB7FCD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EAB509-351F-C46D-96AF-1A6F9C9F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3436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2AE10-BDC8-11CE-7521-C26A6A58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8707DF-AE89-E061-503A-541CBBF66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D73EE0-5350-AD97-21EE-53087C5AF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1D3566-FCC7-4D61-68BD-638C426A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0696AD-436B-7291-4484-E6C897BB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ABC1E0C-306A-D426-490D-DD4096C5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0430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9A4C5F-A13F-A95D-6B6D-5C16CD047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7C75DE-6C2C-EBB8-1C2F-CF7A3B625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F2E40A-98A9-0B53-F2A5-A38ED6DEC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2D40A4-FC48-AEF5-4EAA-60F63DAF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3831BE-9DDB-733D-6FE1-36343CC38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8D63F21-FCB6-E5B3-B36B-CD0D0325D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4145A3F-9822-6678-10EE-725D8B49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28B3CB-1163-881A-B709-6964DFAF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6103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E4732C-CFDD-7D2E-BC6D-45A3591FF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F89F3B6-1F91-8772-C5B4-F3C9BCFD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5DE7DF8-4B29-21A9-F6A1-281EA4FC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C6204FA-1C40-3161-9704-ABA01D420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965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FC057A-E885-D720-4FCC-B1B1E91D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D5B49B-791D-9652-6D13-876DF6B2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635A99F-4322-8067-9EF0-7DB9FBEE6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39403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24C1D8-AE8D-8A41-063F-B6820909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D83BBC-09BC-26D6-3446-C3AA49A3C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0F31E61-E30F-3B88-1FA2-A394879D56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C0939F-0936-E04B-7DFB-DAA5EBA0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37F2139-5E73-93BE-EE3E-99084EBC3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F39D92E-5BF8-965C-F190-F69704C23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143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EFB92-25E9-0459-222F-901E0A979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9E2413C-192A-DA48-85BE-84F5CE28ED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FA2BB93-78BD-5701-8008-03B976C95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50B2B9-C180-7FDB-D115-4F766122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CEC361-ACD8-F19C-B776-7127F4529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569F71-03A8-6B3C-BFEB-80286C98B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642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9EE167D-A9FD-BCF4-1B7D-446D8D88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72B435-472E-D5EB-2D16-57AB8DAC6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C24B2A-4128-7580-5BB6-7A1B98AE4B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2000-1E06-455F-9969-7FCB92366EC4}" type="datetimeFigureOut">
              <a:rPr lang="de-CH" smtClean="0"/>
              <a:t>15.06.2023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EBF4DB-DF23-3107-7417-DFA41C5A9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AB0A79F-1B81-41E3-F945-0BD859678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9A3CB-6EB1-4944-AB83-A95FF28EC9B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8810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559BFA01-C0DF-C0C6-7D55-47D44F6E4555}"/>
              </a:ext>
            </a:extLst>
          </p:cNvPr>
          <p:cNvSpPr txBox="1"/>
          <p:nvPr/>
        </p:nvSpPr>
        <p:spPr>
          <a:xfrm>
            <a:off x="355234" y="693655"/>
            <a:ext cx="11492493" cy="4945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36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Antrag FDP: Einführung Gemeindekommission</a:t>
            </a:r>
            <a:br>
              <a:rPr lang="de-CH" sz="36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de-CH" sz="24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CH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2 Behörden</a:t>
            </a:r>
            <a:endParaRPr lang="de-CH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bestehen folgende Behörden: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Stadtrat, bestehend aus 7 Mitgliedern;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Gemeindekommission, bestehend aus 15 Mitgliedern;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Gemeindeversammlungspräsidium und -Vizepräsidium;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Geschäfts- und Rechnungsprüfungskommission (GRPK), bestehend aus 7 Mitgliedern,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Schulrat, bestehend aus 7 Mitgliedern, wovon ein Stadtrat von Amtes wegen;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Musikschulrat, Anzahl Mitglieder gemäss Vertrag;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g) Sozialhilfebehörde (SHB), bestehend aus 7 Mitgliedern, wovon ein Stadtrat von Amtes wegen;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h) Wahlbüro, bestehend aus 11 Mitgliedern und 5 Ersatzmitgliedern.</a:t>
            </a:r>
          </a:p>
        </p:txBody>
      </p:sp>
    </p:spTree>
    <p:extLst>
      <p:ext uri="{BB962C8B-B14F-4D97-AF65-F5344CB8AC3E}">
        <p14:creationId xmlns:p14="http://schemas.microsoft.com/office/powerpoint/2010/main" val="145241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EF61098-BF2E-B066-AC85-F5891C0FC024}"/>
              </a:ext>
            </a:extLst>
          </p:cNvPr>
          <p:cNvSpPr txBox="1"/>
          <p:nvPr/>
        </p:nvSpPr>
        <p:spPr>
          <a:xfrm>
            <a:off x="335499" y="156501"/>
            <a:ext cx="11518809" cy="6544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5 Wahlorgane</a:t>
            </a:r>
            <a:endParaRPr lang="de-CH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An der Urne werden durch die Gesamtheit der Stimmberechtigten gewählt: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Stadtrat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Stadtpräsidium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Gemeindekommission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Gemeindeversammlungspräsidium und -Vizepräsidium,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Sozialhilfebehörde (SHB)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f) Schulrat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Ausgenommen davon ist in </a:t>
            </a:r>
            <a:r>
              <a:rPr lang="de-CH" sz="1800" kern="100" dirty="0" err="1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</a:t>
            </a: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e.) und f.) jeweils das Mitglied, welches durch den Stadtrat aus seiner Mitte bestellt wird.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Alle an der Urne gewählten Behörden unterliegen einer Amtszeitbeschränkung von vier Amtsperioden. Angebrochene Amtsperioden sind ganzen gleichgestellt.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Durch die Gemeindekommission werden gewählt: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Geschäfts- und Rechnungsprüfungskommission (GRPK)</a:t>
            </a:r>
          </a:p>
        </p:txBody>
      </p:sp>
    </p:spTree>
    <p:extLst>
      <p:ext uri="{BB962C8B-B14F-4D97-AF65-F5344CB8AC3E}">
        <p14:creationId xmlns:p14="http://schemas.microsoft.com/office/powerpoint/2010/main" val="1463487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6127C01D-DAB4-42F3-9EA6-CDAD22661C32}"/>
              </a:ext>
            </a:extLst>
          </p:cNvPr>
          <p:cNvSpPr txBox="1"/>
          <p:nvPr/>
        </p:nvSpPr>
        <p:spPr>
          <a:xfrm>
            <a:off x="217087" y="705283"/>
            <a:ext cx="11656955" cy="5553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Durch die Gemeindekommission und den Stadtrat werden gewählt: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Musikschulrat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Wahlbüro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Ständige Kommissionen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c1) Finanzkommission,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c2) Bau- und Planungskommission,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c3) Umweltkommission,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c4) Friedhofskommission,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c5) </a:t>
            </a:r>
            <a:r>
              <a:rPr lang="de-CH" sz="1800" kern="100" dirty="0" err="1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Perimeterkommission</a:t>
            </a: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c6) Marktkommission,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c7) Eishallenbetriebskommission,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c8) Hallenkommission,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c9) Schwimmbadkommission</a:t>
            </a:r>
          </a:p>
          <a:p>
            <a:pPr marL="899160">
              <a:lnSpc>
                <a:spcPct val="107000"/>
              </a:lnSpc>
              <a:spcAft>
                <a:spcPts val="800"/>
              </a:spcAft>
            </a:pPr>
            <a:endParaRPr lang="de-CH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04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92DDFC1C-610C-9E6F-40DD-EFB520734EBC}"/>
              </a:ext>
            </a:extLst>
          </p:cNvPr>
          <p:cNvSpPr txBox="1"/>
          <p:nvPr/>
        </p:nvSpPr>
        <p:spPr>
          <a:xfrm>
            <a:off x="282871" y="315216"/>
            <a:ext cx="11584593" cy="1062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Durch den Stadtrat werden gewählt: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Alle weiteren Behörden- und Kommissionsmitglieder, Delegierte in Zweckverbänden und ähnliche sowie Kreisschulräte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7D5E27-725A-3F5D-3B96-ECE7F7563FBB}"/>
              </a:ext>
            </a:extLst>
          </p:cNvPr>
          <p:cNvSpPr txBox="1"/>
          <p:nvPr/>
        </p:nvSpPr>
        <p:spPr>
          <a:xfrm>
            <a:off x="342077" y="2570819"/>
            <a:ext cx="11531965" cy="1962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b="1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§ 6 Wahlverfahren bei Urnenwahl</a:t>
            </a:r>
            <a:endParaRPr lang="de-CH" sz="1800" kern="100" dirty="0">
              <a:effectLst/>
              <a:latin typeface="Segoe UI Semilight" panose="020B04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Nach dem Verhältniswahlverfahren (Proporz) wird gewählt:</a:t>
            </a:r>
          </a:p>
          <a:p>
            <a:pPr marL="449580"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Gemeindekommission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Alle übrigen Behörden werden nach dem Mehrheitswahlverfahren (</a:t>
            </a:r>
            <a:r>
              <a:rPr lang="de-CH" sz="1800" kern="100" dirty="0" err="1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Majorz</a:t>
            </a: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gewählt.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CH" sz="1800" kern="100" dirty="0">
                <a:effectLst/>
                <a:latin typeface="Segoe UI Semilight" panose="020B04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Die Stille Wahl ist bei allen Urnenwahlen möglich.</a:t>
            </a:r>
          </a:p>
        </p:txBody>
      </p:sp>
    </p:spTree>
    <p:extLst>
      <p:ext uri="{BB962C8B-B14F-4D97-AF65-F5344CB8AC3E}">
        <p14:creationId xmlns:p14="http://schemas.microsoft.com/office/powerpoint/2010/main" val="1849784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Breitbild</PresentationFormat>
  <Paragraphs>45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Segoe UI Semilight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Rolf Richterich, Poolprofi AG</dc:creator>
  <cp:lastModifiedBy>Rolf Richterich, Poolprofi AG</cp:lastModifiedBy>
  <cp:revision>1</cp:revision>
  <dcterms:created xsi:type="dcterms:W3CDTF">2023-06-15T13:23:22Z</dcterms:created>
  <dcterms:modified xsi:type="dcterms:W3CDTF">2023-06-15T13:27:46Z</dcterms:modified>
</cp:coreProperties>
</file>